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8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83" r:id="rId20"/>
    <p:sldId id="273" r:id="rId21"/>
    <p:sldId id="285" r:id="rId22"/>
    <p:sldId id="284" r:id="rId23"/>
    <p:sldId id="274" r:id="rId24"/>
    <p:sldId id="27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79" r:id="rId34"/>
    <p:sldId id="294" r:id="rId35"/>
    <p:sldId id="295" r:id="rId36"/>
    <p:sldId id="280" r:id="rId3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EEF17C-659F-A34A-98FF-3EFB9453B9D7}">
          <p14:sldIdLst>
            <p14:sldId id="256"/>
            <p14:sldId id="257"/>
            <p14:sldId id="260"/>
            <p14:sldId id="261"/>
            <p14:sldId id="262"/>
            <p14:sldId id="263"/>
            <p14:sldId id="264"/>
            <p14:sldId id="258"/>
            <p14:sldId id="265"/>
            <p14:sldId id="281"/>
            <p14:sldId id="266"/>
            <p14:sldId id="267"/>
            <p14:sldId id="268"/>
            <p14:sldId id="269"/>
            <p14:sldId id="270"/>
            <p14:sldId id="271"/>
            <p14:sldId id="272"/>
            <p14:sldId id="282"/>
            <p14:sldId id="283"/>
            <p14:sldId id="273"/>
            <p14:sldId id="285"/>
            <p14:sldId id="284"/>
            <p14:sldId id="274"/>
            <p14:sldId id="27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79"/>
            <p14:sldId id="294"/>
            <p14:sldId id="295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96"/>
    <p:restoredTop sz="86358"/>
  </p:normalViewPr>
  <p:slideViewPr>
    <p:cSldViewPr snapToGrid="0" snapToObjects="1">
      <p:cViewPr varScale="1">
        <p:scale>
          <a:sx n="92" d="100"/>
          <a:sy n="92" d="100"/>
        </p:scale>
        <p:origin x="184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6F96-A5D1-E54D-BC80-469BC4A1C43B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047DA-C214-2341-A984-6FA334B6C2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01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3C96-5F56-1048-9830-93E4038D4734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50DC-FDEE-104B-8A6B-35ABAD6B7F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0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E50DC-FDEE-104B-8A6B-35ABAD6B7F2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57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47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5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DA0E6-181F-3742-B29D-C46363840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79"/>
            <a:ext cx="9144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D6D04E-D74D-DE42-A846-33CCE31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>
            <a:noAutofit/>
          </a:bodyPr>
          <a:lstStyle>
            <a:lvl1pPr>
              <a:defRPr sz="2800" b="1" u="none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E1F35-50E6-E345-87FD-612FEA97E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6416823"/>
            <a:ext cx="4572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370AA77C-48F4-1D46-90CE-11A2D108A37B}"/>
              </a:ext>
            </a:extLst>
          </p:cNvPr>
          <p:cNvSpPr txBox="1"/>
          <p:nvPr userDrawn="1"/>
        </p:nvSpPr>
        <p:spPr>
          <a:xfrm>
            <a:off x="6056080" y="6268157"/>
            <a:ext cx="1984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华文彩云" pitchFamily="2" charset="-122"/>
                <a:cs typeface="Times New Roman" panose="02020603050405020304" pitchFamily="18" charset="0"/>
              </a:rPr>
              <a:t>Thermodynamics</a:t>
            </a:r>
            <a:r>
              <a:rPr lang="zh-CN" altLang="en-US" sz="1800" b="1" dirty="0">
                <a:solidFill>
                  <a:srgbClr val="3399FF"/>
                </a:solidFill>
                <a:effectLst/>
                <a:latin typeface="华文彩云" pitchFamily="2" charset="-122"/>
                <a:ea typeface="华文彩云" pitchFamily="2" charset="-122"/>
              </a:rPr>
              <a:t>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4079F1-3B8B-CF47-B10D-83ECCD1CB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813535"/>
            <a:ext cx="8229600" cy="5262531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58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40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4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1</a:t>
            </a:r>
            <a:r>
              <a:rPr kumimoji="1" lang="en-US" altLang="zh-CN" dirty="0"/>
              <a:t>111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D7B5-67C4-FD46-9C43-1C258F52486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u="sng" kern="1200">
          <a:solidFill>
            <a:srgbClr val="000090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pn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280" y="568960"/>
            <a:ext cx="8493760" cy="19913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4000" b="1" u="none" dirty="0">
                <a:solidFill>
                  <a:srgbClr val="002060"/>
                </a:solidFill>
              </a:rPr>
              <a:t>Chemical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Engineering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54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>
                <a:solidFill>
                  <a:srgbClr val="002060"/>
                </a:solidFill>
              </a:rPr>
              <a:t>Lecture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2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The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i="1" u="none" dirty="0">
                <a:solidFill>
                  <a:srgbClr val="002060"/>
                </a:solidFill>
              </a:rPr>
              <a:t>PVT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Behavior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 err="1">
                <a:solidFill>
                  <a:srgbClr val="002060"/>
                </a:solidFill>
              </a:rPr>
              <a:t>Xiaofei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Xu</a:t>
            </a:r>
            <a:endParaRPr kumimoji="1" lang="zh-CN" altLang="en-US" sz="3100" u="none" dirty="0">
              <a:solidFill>
                <a:srgbClr val="00206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B1992F-F317-0A42-AD61-DD7A504CF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3" y="2872541"/>
            <a:ext cx="3746215" cy="31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6B72-2CFB-964B-B902-0C151D86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6FD5AB-067D-F04D-A9AC-67DAE0BCC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/>
          <a:stretch/>
        </p:blipFill>
        <p:spPr>
          <a:xfrm>
            <a:off x="234950" y="842289"/>
            <a:ext cx="8674100" cy="26657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DE0755-1D76-0E41-B53A-94C7F123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672840"/>
            <a:ext cx="1816100" cy="72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F7C908-389C-3744-99BE-6AAF277F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4787900"/>
            <a:ext cx="3060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08CE3-27E7-584A-884F-8C14B8F9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/>
              <a:t>Gas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57E8B-1287-4D44-BC2F-913C3949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724182"/>
          </a:xfrm>
        </p:spPr>
        <p:txBody>
          <a:bodyPr/>
          <a:lstStyle/>
          <a:p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</a:t>
            </a:r>
          </a:p>
          <a:p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interaction;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independently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Collide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elastically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Newton’s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000509-F4E5-FF40-95C1-2F472F7BF98C}"/>
              </a:ext>
            </a:extLst>
          </p:cNvPr>
          <p:cNvSpPr txBox="1"/>
          <p:nvPr/>
        </p:nvSpPr>
        <p:spPr>
          <a:xfrm>
            <a:off x="770562" y="5536565"/>
            <a:ext cx="739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Real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gas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at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high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T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or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low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P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can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be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regarded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as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ideal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gas</a:t>
            </a:r>
            <a:endParaRPr kumimoji="1" lang="zh-CN" altLang="en-US"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AE918-0AC3-EB42-89C8-686A553F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05" y="2325313"/>
            <a:ext cx="5468991" cy="29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0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DBD4E-37C8-3C45-9A4D-B22F8644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Ideal-Gas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7A0F06F-6F96-7246-8CD3-749D6E90A5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553338"/>
              </p:ext>
            </p:extLst>
          </p:nvPr>
        </p:nvGraphicFramePr>
        <p:xfrm>
          <a:off x="3898900" y="781934"/>
          <a:ext cx="13462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公式" r:id="rId3" imgW="673100" imgH="876300" progId="Equation.3">
                  <p:embed/>
                </p:oleObj>
              </mc:Choice>
              <mc:Fallback>
                <p:oleObj name="公式" r:id="rId3" imgW="673100" imgH="8763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8900" y="781934"/>
                        <a:ext cx="1346200" cy="1752600"/>
                      </a:xfrm>
                      <a:prstGeom prst="rect">
                        <a:avLst/>
                      </a:prstGeom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6477349-ECBB-574E-A1EC-A45CB3D3B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12361"/>
              </p:ext>
            </p:extLst>
          </p:nvPr>
        </p:nvGraphicFramePr>
        <p:xfrm>
          <a:off x="3523894" y="3459867"/>
          <a:ext cx="2260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公式" r:id="rId5" imgW="1130300" imgH="431800" progId="Equation.3">
                  <p:embed/>
                </p:oleObj>
              </mc:Choice>
              <mc:Fallback>
                <p:oleObj name="公式" r:id="rId5" imgW="1130300" imgH="4318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3894" y="3459867"/>
                        <a:ext cx="22606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E97ACD7-E29F-E74F-AB9A-0AC6D7BA3C40}"/>
              </a:ext>
            </a:extLst>
          </p:cNvPr>
          <p:cNvSpPr txBox="1"/>
          <p:nvPr/>
        </p:nvSpPr>
        <p:spPr>
          <a:xfrm>
            <a:off x="1150706" y="2849780"/>
            <a:ext cx="3205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Boltzmann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constant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792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DD150-0335-A147-9F98-77DBEBDA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Enthalpy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C238A-2848-C541-8844-B8ED74CFF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1518699"/>
          </a:xfrm>
        </p:spPr>
        <p:txBody>
          <a:bodyPr/>
          <a:lstStyle/>
          <a:p>
            <a:r>
              <a:rPr kumimoji="1" lang="en-US" altLang="zh-CN" dirty="0"/>
              <a:t>Joule’s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9DC650-22F0-2944-A2FF-663B8EA7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9" y="2913578"/>
            <a:ext cx="3776436" cy="37898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DF5F3F-A41A-F240-A701-903A38EF5C4D}"/>
              </a:ext>
            </a:extLst>
          </p:cNvPr>
          <p:cNvSpPr txBox="1"/>
          <p:nvPr/>
        </p:nvSpPr>
        <p:spPr>
          <a:xfrm>
            <a:off x="1368688" y="2630050"/>
            <a:ext cx="152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Isotherms</a:t>
            </a:r>
            <a:endParaRPr kumimoji="1" lang="zh-CN" altLang="en-US"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49ABB7-22EF-EA4C-888E-049E9EA5AA00}"/>
                  </a:ext>
                </a:extLst>
              </p:cNvPr>
              <p:cNvSpPr txBox="1"/>
              <p:nvPr/>
            </p:nvSpPr>
            <p:spPr>
              <a:xfrm>
                <a:off x="5481263" y="3228742"/>
                <a:ext cx="2152191" cy="1550617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≡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ea typeface="Cambria Math" panose="02040503050406030204" pitchFamily="18" charset="0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𝑑𝑇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ea typeface="Cambria Math" panose="02040503050406030204" pitchFamily="18" charset="0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𝑝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𝑑𝑇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ea typeface="Cambria Math" panose="02040503050406030204" pitchFamily="18" charset="0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𝑝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𝑅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ea typeface="Cambria Math" panose="02040503050406030204" pitchFamily="18" charset="0"/>
                  <a:cs typeface="Times New Roman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49ABB7-22EF-EA4C-888E-049E9EA5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263" y="3228742"/>
                <a:ext cx="2152191" cy="1550617"/>
              </a:xfrm>
              <a:prstGeom prst="rect">
                <a:avLst/>
              </a:prstGeom>
              <a:blipFill>
                <a:blip r:embed="rId3"/>
                <a:stretch>
                  <a:fillRect l="-1765" b="-322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0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2C83A-930B-BF4E-A47F-4E8DD328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320E135-BBB1-B64D-A3EB-8C518677A120}"/>
                  </a:ext>
                </a:extLst>
              </p:cNvPr>
              <p:cNvSpPr txBox="1"/>
              <p:nvPr/>
            </p:nvSpPr>
            <p:spPr>
              <a:xfrm>
                <a:off x="2291136" y="759806"/>
                <a:ext cx="3943515" cy="102906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Moving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boundary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work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: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𝑑𝑊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𝑃𝑑𝑉</m:t>
                    </m:r>
                  </m:oMath>
                </a14:m>
                <a:endParaRPr kumimoji="1" lang="en-US" altLang="zh-CN" sz="20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just"/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The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first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law: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𝑑𝑄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𝑑𝑊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d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𝑈</m:t>
                    </m:r>
                  </m:oMath>
                </a14:m>
                <a:endPara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just"/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Heat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capacity: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𝑑𝑈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𝑛𝐶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𝑣</m:t>
                        </m:r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𝑑𝑇</m:t>
                    </m:r>
                  </m:oMath>
                </a14:m>
                <a:endParaRPr kumimoji="1" lang="en-US" altLang="zh-CN" sz="20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320E135-BBB1-B64D-A3EB-8C518677A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36" y="759806"/>
                <a:ext cx="3943515" cy="1029064"/>
              </a:xfrm>
              <a:prstGeom prst="rect">
                <a:avLst/>
              </a:prstGeom>
              <a:blipFill>
                <a:blip r:embed="rId2"/>
                <a:stretch>
                  <a:fillRect l="-1603" t="-3659" b="-6098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>
            <a:extLst>
              <a:ext uri="{FF2B5EF4-FFF2-40B4-BE49-F238E27FC236}">
                <a16:creationId xmlns:a16="http://schemas.microsoft.com/office/drawing/2014/main" id="{C003C47F-03D4-7A4B-B5A2-CD546A7487D0}"/>
              </a:ext>
            </a:extLst>
          </p:cNvPr>
          <p:cNvSpPr/>
          <p:nvPr/>
        </p:nvSpPr>
        <p:spPr>
          <a:xfrm>
            <a:off x="1390650" y="1857662"/>
            <a:ext cx="667821" cy="256854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920A24-1FBF-3845-AFDA-C5BB5B0C1B33}"/>
                  </a:ext>
                </a:extLst>
              </p:cNvPr>
              <p:cNvSpPr txBox="1"/>
              <p:nvPr/>
            </p:nvSpPr>
            <p:spPr>
              <a:xfrm>
                <a:off x="2291136" y="2114516"/>
                <a:ext cx="3943515" cy="9791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Heat: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𝑑𝑄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𝑛𝐶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𝑣</m:t>
                        </m:r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𝑑𝑇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𝑛𝑅𝑇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𝑑𝑉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𝑉</m:t>
                        </m:r>
                      </m:den>
                    </m:f>
                  </m:oMath>
                </a14:m>
                <a:endPara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l"/>
                <a:r>
                  <a:rPr kumimoji="1" lang="en-US" altLang="zh-CN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Work:</a:t>
                </a:r>
                <a:r>
                  <a:rPr kumimoji="1" lang="zh-CN" altLang="en-US" sz="2000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𝑑𝑊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𝑛𝑅𝑇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𝑑𝑉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𝑉</m:t>
                        </m:r>
                      </m:den>
                    </m:f>
                  </m:oMath>
                </a14:m>
                <a:endPara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920A24-1FBF-3845-AFDA-C5BB5B0C1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36" y="2114516"/>
                <a:ext cx="3943515" cy="979114"/>
              </a:xfrm>
              <a:prstGeom prst="rect">
                <a:avLst/>
              </a:prstGeom>
              <a:blipFill>
                <a:blip r:embed="rId3"/>
                <a:stretch>
                  <a:fillRect l="-1603" b="-1250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48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A27BE-B64A-CB40-AA82-F36E8E06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Ideal-Gas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94819-918B-4A44-B692-729B5F04EA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Isothermal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𝑛𝑅𝑇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Isobaric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𝑑𝑇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Isochoric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𝑑𝑇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94819-918B-4A44-B692-729B5F04E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6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000C8-A998-184B-A854-2192F21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Adiabatic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endParaRPr kumimoji="1"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E54A65D-16E7-9645-8F46-2E730B588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7453"/>
              </p:ext>
            </p:extLst>
          </p:nvPr>
        </p:nvGraphicFramePr>
        <p:xfrm>
          <a:off x="3479800" y="4760828"/>
          <a:ext cx="21844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公式" r:id="rId3" imgW="1092200" imgH="698500" progId="Equation.DSMT4">
                  <p:embed/>
                </p:oleObj>
              </mc:Choice>
              <mc:Fallback>
                <p:oleObj name="公式" r:id="rId3" imgW="1092200" imgH="6985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9800" y="4760828"/>
                        <a:ext cx="2184400" cy="139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341px-Adiabatic.png">
            <a:extLst>
              <a:ext uri="{FF2B5EF4-FFF2-40B4-BE49-F238E27FC236}">
                <a16:creationId xmlns:a16="http://schemas.microsoft.com/office/drawing/2014/main" id="{1D84ACD8-B4C9-574A-970F-E343AAC53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3" y="753208"/>
            <a:ext cx="4330700" cy="372110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1889BE4-070D-B64F-8CBE-A85DE40CC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01700"/>
              </p:ext>
            </p:extLst>
          </p:nvPr>
        </p:nvGraphicFramePr>
        <p:xfrm>
          <a:off x="6730023" y="1311520"/>
          <a:ext cx="1244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公式" r:id="rId6" imgW="622300" imgH="177800" progId="Equation.3">
                  <p:embed/>
                </p:oleObj>
              </mc:Choice>
              <mc:Fallback>
                <p:oleObj name="公式" r:id="rId6" imgW="622300" imgH="1778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30023" y="1311520"/>
                        <a:ext cx="1244600" cy="3556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61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E8B30-5523-EA47-8E65-49B7BB22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1A59CE-B3EC-7143-9018-D6C19B8E1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744065"/>
              </a:xfrm>
            </p:spPr>
            <p:txBody>
              <a:bodyPr/>
              <a:lstStyle/>
              <a:p>
                <a:r>
                  <a:rPr kumimoji="1" lang="en-US" altLang="zh-CN" dirty="0"/>
                  <a:t>Compressibility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factor: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𝑛𝑅𝑇</m:t>
                        </m:r>
                      </m:den>
                    </m:f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en-US" altLang="zh-CN" dirty="0"/>
                  <a:t>Pressure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expression: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Volume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expression: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1A59CE-B3EC-7143-9018-D6C19B8E1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744065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7F1CCDF-3464-B847-8433-A013010E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095" y="2750041"/>
            <a:ext cx="3215811" cy="3100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D68019-B5C4-484B-85F8-BE7C05B945E0}"/>
              </a:ext>
            </a:extLst>
          </p:cNvPr>
          <p:cNvSpPr txBox="1"/>
          <p:nvPr/>
        </p:nvSpPr>
        <p:spPr>
          <a:xfrm>
            <a:off x="2171054" y="5951997"/>
            <a:ext cx="4801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Compressibility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factor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graph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for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methane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250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6E386-3178-A543-B825-472B8442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A69E2E-6C42-FD46-83B6-FDCE51E9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9" y="902677"/>
            <a:ext cx="7781522" cy="37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5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02C33-B67F-2341-AE6A-AC45ED03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E695D-B67A-764E-A810-347E406C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69" y="937847"/>
            <a:ext cx="3083061" cy="3660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BDF191-B892-3247-A9AD-F05D88A74916}"/>
              </a:ext>
            </a:extLst>
          </p:cNvPr>
          <p:cNvSpPr txBox="1"/>
          <p:nvPr/>
        </p:nvSpPr>
        <p:spPr>
          <a:xfrm>
            <a:off x="3634154" y="4653793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Heike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K.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 err="1">
                <a:solidFill>
                  <a:srgbClr val="002060"/>
                </a:solidFill>
                <a:latin typeface="Times New Roman"/>
                <a:cs typeface="Times New Roman"/>
              </a:rPr>
              <a:t>Onnes</a:t>
            </a:r>
            <a:endParaRPr kumimoji="1" lang="en-US" altLang="zh-CN" sz="24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algn="ctr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(1853-1926)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09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2F793-117F-7C43-8327-2E0EA3B2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C0A8C4-2F29-6944-A40C-340C6FFE9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64446"/>
                <a:ext cx="8229600" cy="4319906"/>
              </a:xfrm>
            </p:spPr>
            <p:txBody>
              <a:bodyPr/>
              <a:lstStyle/>
              <a:p>
                <a:r>
                  <a:rPr kumimoji="1" lang="en-US" altLang="zh-CN" i="1" dirty="0"/>
                  <a:t>F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degrees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freedom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phases</a:t>
                </a:r>
              </a:p>
              <a:p>
                <a:r>
                  <a:rPr kumimoji="1" lang="en-US" altLang="zh-CN" i="1" dirty="0"/>
                  <a:t>N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species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C0A8C4-2F29-6944-A40C-340C6FFE9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64446"/>
                <a:ext cx="8229600" cy="4319906"/>
              </a:xfrm>
              <a:blipFill>
                <a:blip r:embed="rId2"/>
                <a:stretch>
                  <a:fillRect l="-1080" t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20C03C7-4571-2E4A-9DE1-6C86DD74053C}"/>
                  </a:ext>
                </a:extLst>
              </p:cNvPr>
              <p:cNvSpPr txBox="1"/>
              <p:nvPr/>
            </p:nvSpPr>
            <p:spPr>
              <a:xfrm>
                <a:off x="3200400" y="846412"/>
                <a:ext cx="2001638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𝐹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=2−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𝜋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𝑁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20C03C7-4571-2E4A-9DE1-6C86DD74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846412"/>
                <a:ext cx="2001638" cy="369332"/>
              </a:xfrm>
              <a:prstGeom prst="rect">
                <a:avLst/>
              </a:prstGeom>
              <a:blipFill>
                <a:blip r:embed="rId3"/>
                <a:stretch>
                  <a:fillRect l="-3145" r="-1258"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12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9843B-DB38-174E-9637-AC50238C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C2DD3-00DB-5D41-BA07-DC088FC6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7443"/>
            <a:ext cx="8229600" cy="1099335"/>
          </a:xfrm>
        </p:spPr>
        <p:txBody>
          <a:bodyPr/>
          <a:lstStyle/>
          <a:p>
            <a:r>
              <a:rPr kumimoji="1" lang="en-US" altLang="zh-CN" i="1" dirty="0"/>
              <a:t>a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molecules</a:t>
            </a:r>
          </a:p>
          <a:p>
            <a:r>
              <a:rPr kumimoji="1" lang="en-US" altLang="zh-CN" i="1" dirty="0"/>
              <a:t>b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6A7C33-C7B0-3F47-89BA-B9DBD04DBAC6}"/>
                  </a:ext>
                </a:extLst>
              </p:cNvPr>
              <p:cNvSpPr txBox="1"/>
              <p:nvPr/>
            </p:nvSpPr>
            <p:spPr>
              <a:xfrm>
                <a:off x="3299344" y="814102"/>
                <a:ext cx="2545312" cy="1495025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𝑃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𝑛𝑅𝑇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𝑛𝑏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𝑃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𝑅𝑇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6A7C33-C7B0-3F47-89BA-B9DBD04D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44" y="814102"/>
                <a:ext cx="2545312" cy="1495025"/>
              </a:xfrm>
              <a:prstGeom prst="rect">
                <a:avLst/>
              </a:prstGeom>
              <a:blipFill>
                <a:blip r:embed="rId2"/>
                <a:stretch>
                  <a:fillRect l="-495" b="-1667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4ABEC2C-FFCE-8A4C-A12A-30FCBBA0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0" y="3429000"/>
            <a:ext cx="3458751" cy="2971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5D8250A-3CEA-F746-B661-557FB2A11F3A}"/>
                  </a:ext>
                </a:extLst>
              </p:cNvPr>
              <p:cNvSpPr txBox="1"/>
              <p:nvPr/>
            </p:nvSpPr>
            <p:spPr>
              <a:xfrm>
                <a:off x="1685678" y="5790868"/>
                <a:ext cx="3446263" cy="712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=4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5D8250A-3CEA-F746-B661-557FB2A1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78" y="5790868"/>
                <a:ext cx="3446263" cy="712887"/>
              </a:xfrm>
              <a:prstGeom prst="rect">
                <a:avLst/>
              </a:prstGeom>
              <a:blipFill>
                <a:blip r:embed="rId4"/>
                <a:stretch>
                  <a:fillRect l="-147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3065F6E-9F45-D145-B3A4-BB3C29C1E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560" y="3512061"/>
            <a:ext cx="3321050" cy="26352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498E4C-C8E5-7840-BD8F-BAF314436387}"/>
              </a:ext>
            </a:extLst>
          </p:cNvPr>
          <p:cNvSpPr txBox="1"/>
          <p:nvPr/>
        </p:nvSpPr>
        <p:spPr>
          <a:xfrm>
            <a:off x="6473833" y="3226668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Isotherms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301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DA517-827B-DE47-AD01-7B925ED2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65BCD0-8FF5-E644-AEA1-73B6CE39D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65BCD0-8FF5-E644-AEA1-73B6CE39D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33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4F1B4-A768-1A4B-BD40-30294CF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38EDEA-9A7F-8D43-8FC5-E0A1ACA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8" y="961291"/>
            <a:ext cx="3212123" cy="3669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23F98B-F90C-024D-BFDB-B572CA6BCE85}"/>
              </a:ext>
            </a:extLst>
          </p:cNvPr>
          <p:cNvSpPr txBox="1"/>
          <p:nvPr/>
        </p:nvSpPr>
        <p:spPr>
          <a:xfrm>
            <a:off x="3059643" y="4709718"/>
            <a:ext cx="311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Johannes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van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der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Waals</a:t>
            </a:r>
          </a:p>
          <a:p>
            <a:pPr algn="ctr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1837-1923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281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F37F8-D5CA-EB43-A2DF-A2814678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Cubic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C835267-DA00-B244-BB51-8C6738F46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5262531"/>
              </a:xfrm>
            </p:spPr>
            <p:txBody>
              <a:bodyPr/>
              <a:lstStyle/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en-US" altLang="zh-CN" dirty="0"/>
                  <a:t>Generic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cubic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EOS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err="1"/>
                  <a:t>vdW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EOS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(1873):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EOS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(1949):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SRK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EOS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(1972):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C835267-DA00-B244-BB51-8C6738F46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5262531"/>
              </a:xfrm>
              <a:blipFill>
                <a:blip r:embed="rId3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7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ADD4-BD91-AE4B-9200-1543F9F2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0258DD-8D3C-7B4F-95FF-5A24E9F3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" y="820420"/>
            <a:ext cx="7416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A7A0349-5964-BA44-942C-DAA26EB172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Acentric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Factor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A7A0349-5964-BA44-942C-DAA26EB17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0" b="-8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FAB48F-8FBC-5841-BAF3-193CD8798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445480"/>
              </a:xfrm>
            </p:spPr>
            <p:txBody>
              <a:bodyPr/>
              <a:lstStyle/>
              <a:p>
                <a:r>
                  <a:rPr kumimoji="1" lang="en-US" altLang="zh-CN" dirty="0"/>
                  <a:t>Kenneth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Pitzer,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1955</a:t>
                </a:r>
              </a:p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measure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non-sphericity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molecules</a:t>
                </a:r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boiling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increase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increasing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𝑠𝑎𝑡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=0.7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monatomic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fluids,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FAB48F-8FBC-5841-BAF3-193CD879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445480"/>
              </a:xfrm>
              <a:blipFill>
                <a:blip r:embed="rId3"/>
                <a:stretch>
                  <a:fillRect l="-1080" t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ADD6DC4-EE1D-F74A-89CC-F9ABE749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07" y="2365925"/>
            <a:ext cx="2462834" cy="43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5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0AFF8-F5EE-F444-853A-CEAF452D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154547"/>
            <a:ext cx="7995139" cy="312141"/>
          </a:xfrm>
        </p:spPr>
        <p:txBody>
          <a:bodyPr/>
          <a:lstStyle/>
          <a:p>
            <a:r>
              <a:rPr kumimoji="1" lang="en-US" altLang="zh-CN" dirty="0"/>
              <a:t>Two-parameters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34B857-83AE-3440-A77E-B300C39CD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1406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,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then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approximately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Gives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fluids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34B857-83AE-3440-A77E-B300C39CD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140680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D478FBD-5BBC-E648-895E-B196BDE3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705963"/>
            <a:ext cx="5427786" cy="39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9A396-C478-E24E-BAF8-85D618D2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101"/>
            <a:ext cx="8311662" cy="312141"/>
          </a:xfrm>
        </p:spPr>
        <p:txBody>
          <a:bodyPr/>
          <a:lstStyle/>
          <a:p>
            <a:r>
              <a:rPr kumimoji="1" lang="en-US" altLang="zh-CN" dirty="0"/>
              <a:t>Three-parameter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A2CB10-E3B5-CE49-AE60-745B64E8D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A2CB10-E3B5-CE49-AE60-745B64E8D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65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8375-D10B-2F4C-ABF9-A6A109CF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Peng-Robinson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r>
              <a:rPr kumimoji="1" lang="zh-CN" altLang="en-US" dirty="0"/>
              <a:t> </a:t>
            </a:r>
            <a:r>
              <a:rPr kumimoji="1" lang="en-US" altLang="zh-CN" dirty="0"/>
              <a:t>(1976)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091340-6B84-6347-B6F3-95C4310E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20" y="1242647"/>
            <a:ext cx="427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4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B5460-DB02-AC49-BCF0-3B2E03AE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DingYu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DFF77-F395-C74B-A125-E3CE1339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4" y="1512277"/>
            <a:ext cx="4061147" cy="304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ED2CBE-638D-5245-B6A3-97D59629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791" y="1512277"/>
            <a:ext cx="4156117" cy="30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32739-063F-3249-B519-274C6F2F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Liquid-Vapor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Transition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BDCEB3-591B-5047-B37E-948257BD5BE5}"/>
              </a:ext>
            </a:extLst>
          </p:cNvPr>
          <p:cNvGrpSpPr/>
          <p:nvPr/>
        </p:nvGrpSpPr>
        <p:grpSpPr>
          <a:xfrm>
            <a:off x="190072" y="754867"/>
            <a:ext cx="8763856" cy="2224639"/>
            <a:chOff x="0" y="1854200"/>
            <a:chExt cx="9144000" cy="2565400"/>
          </a:xfrm>
        </p:grpSpPr>
        <p:grpSp>
          <p:nvGrpSpPr>
            <p:cNvPr id="5" name="组 7">
              <a:extLst>
                <a:ext uri="{FF2B5EF4-FFF2-40B4-BE49-F238E27FC236}">
                  <a16:creationId xmlns:a16="http://schemas.microsoft.com/office/drawing/2014/main" id="{D07030DF-BA1E-F345-B2BB-B40EC717B530}"/>
                </a:ext>
              </a:extLst>
            </p:cNvPr>
            <p:cNvGrpSpPr/>
            <p:nvPr/>
          </p:nvGrpSpPr>
          <p:grpSpPr>
            <a:xfrm>
              <a:off x="0" y="1854200"/>
              <a:ext cx="7524750" cy="2565400"/>
              <a:chOff x="571500" y="1854200"/>
              <a:chExt cx="7524750" cy="2565400"/>
            </a:xfrm>
          </p:grpSpPr>
          <p:pic>
            <p:nvPicPr>
              <p:cNvPr id="7" name="图片 6" descr="屏幕快照 2015-01-21 13.10.08.png">
                <a:extLst>
                  <a:ext uri="{FF2B5EF4-FFF2-40B4-BE49-F238E27FC236}">
                    <a16:creationId xmlns:a16="http://schemas.microsoft.com/office/drawing/2014/main" id="{A2BC0910-2CFB-C642-A4FD-5EC25BC31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" y="1930400"/>
                <a:ext cx="1752600" cy="2387600"/>
              </a:xfrm>
              <a:prstGeom prst="rect">
                <a:avLst/>
              </a:prstGeom>
            </p:spPr>
          </p:pic>
          <p:pic>
            <p:nvPicPr>
              <p:cNvPr id="8" name="图片 7" descr="屏幕快照 2015-01-21 13.10.24.png">
                <a:extLst>
                  <a:ext uri="{FF2B5EF4-FFF2-40B4-BE49-F238E27FC236}">
                    <a16:creationId xmlns:a16="http://schemas.microsoft.com/office/drawing/2014/main" id="{B728FDF1-D0C8-4441-9B5D-E46CCEA93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100" y="1854200"/>
                <a:ext cx="1790700" cy="2565400"/>
              </a:xfrm>
              <a:prstGeom prst="rect">
                <a:avLst/>
              </a:prstGeom>
            </p:spPr>
          </p:pic>
          <p:pic>
            <p:nvPicPr>
              <p:cNvPr id="9" name="图片 8" descr="屏幕快照 2015-01-21 13.10.54.png">
                <a:extLst>
                  <a:ext uri="{FF2B5EF4-FFF2-40B4-BE49-F238E27FC236}">
                    <a16:creationId xmlns:a16="http://schemas.microsoft.com/office/drawing/2014/main" id="{7DFA9D10-C3D2-6B41-897B-2E6CDFCA2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800" y="1917700"/>
                <a:ext cx="2374900" cy="2438400"/>
              </a:xfrm>
              <a:prstGeom prst="rect">
                <a:avLst/>
              </a:prstGeom>
            </p:spPr>
          </p:pic>
          <p:pic>
            <p:nvPicPr>
              <p:cNvPr id="10" name="图片 9" descr="屏幕快照 2015-01-21 13.11.21.png">
                <a:extLst>
                  <a:ext uri="{FF2B5EF4-FFF2-40B4-BE49-F238E27FC236}">
                    <a16:creationId xmlns:a16="http://schemas.microsoft.com/office/drawing/2014/main" id="{DAD351D8-B084-674A-8659-BE9F6A839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750" y="1968500"/>
                <a:ext cx="1841500" cy="2451100"/>
              </a:xfrm>
              <a:prstGeom prst="rect">
                <a:avLst/>
              </a:prstGeom>
            </p:spPr>
          </p:pic>
        </p:grpSp>
        <p:pic>
          <p:nvPicPr>
            <p:cNvPr id="6" name="图片 5" descr="屏幕快照 2015-01-21 13.11.36.png">
              <a:extLst>
                <a:ext uri="{FF2B5EF4-FFF2-40B4-BE49-F238E27FC236}">
                  <a16:creationId xmlns:a16="http://schemas.microsoft.com/office/drawing/2014/main" id="{A8F11808-C18A-5A4A-8877-9BC4E1F5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800" y="1943100"/>
              <a:ext cx="1727200" cy="2463800"/>
            </a:xfrm>
            <a:prstGeom prst="rect">
              <a:avLst/>
            </a:prstGeom>
          </p:spPr>
        </p:pic>
      </p:grpSp>
      <p:pic>
        <p:nvPicPr>
          <p:cNvPr id="11" name="图片 10" descr="屏幕快照 2015-01-21 08.38.36.png">
            <a:extLst>
              <a:ext uri="{FF2B5EF4-FFF2-40B4-BE49-F238E27FC236}">
                <a16:creationId xmlns:a16="http://schemas.microsoft.com/office/drawing/2014/main" id="{360887F8-C758-BC40-96BE-62064F755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94" y="3280312"/>
            <a:ext cx="3488813" cy="29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5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4E26E-A54E-8740-952D-6785AA4D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6DAF9C-DC8E-4749-8FC9-49BBD9361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14841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Applicable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gases</a:t>
                </a:r>
              </a:p>
              <a:p>
                <a:r>
                  <a:rPr kumimoji="1" lang="en-US" altLang="zh-CN" dirty="0"/>
                  <a:t>Pitzer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correlation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6DAF9C-DC8E-4749-8FC9-49BBD9361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1484188"/>
              </a:xfrm>
              <a:blipFill>
                <a:blip r:embed="rId2"/>
                <a:stretch>
                  <a:fillRect l="-1080" t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A1F8DFA-A9BA-8E48-B532-6C5CC8AAB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"/>
          <a:stretch/>
        </p:blipFill>
        <p:spPr>
          <a:xfrm>
            <a:off x="3168194" y="2093586"/>
            <a:ext cx="2218437" cy="3263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D84B29-E6DB-A246-A4C8-E14B933F0D2C}"/>
              </a:ext>
            </a:extLst>
          </p:cNvPr>
          <p:cNvSpPr txBox="1"/>
          <p:nvPr/>
        </p:nvSpPr>
        <p:spPr>
          <a:xfrm>
            <a:off x="3366526" y="5357445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Kenneth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Pitzer</a:t>
            </a:r>
          </a:p>
          <a:p>
            <a:pPr algn="ctr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(1914-1997)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247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5353B-0992-8840-B191-F9B7C9CC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Pitzer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Z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8AD354-F527-344D-AA4C-5EE4B428D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20000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2-parameters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corresponding-states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correlation</a:t>
                </a:r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8AD354-F527-344D-AA4C-5EE4B428D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2000003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E89E6C3-82BB-A344-83AB-3FB47DA0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4" y="2576635"/>
            <a:ext cx="3653091" cy="23494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AD5484-99D1-6246-A14D-A1C70F1B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977" y="2576635"/>
            <a:ext cx="4830651" cy="23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3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09C3B-FBB3-4748-8856-D3507EEA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Pitzer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B</a:t>
            </a:r>
            <a:endParaRPr kumimoji="1" lang="zh-CN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9572E-B216-AE45-9814-848ECD4E0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=0.083−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0.422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=0.139−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0.172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4.2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Useful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where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approximately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Good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9572E-B216-AE45-9814-848ECD4E0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35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8037-F1F8-A04D-9D74-0728578D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B51471-1063-B14D-91D2-55B28F01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805"/>
          <a:stretch/>
        </p:blipFill>
        <p:spPr>
          <a:xfrm>
            <a:off x="457200" y="842281"/>
            <a:ext cx="8229600" cy="1786620"/>
          </a:xfrm>
        </p:spPr>
      </p:pic>
    </p:spTree>
    <p:extLst>
      <p:ext uri="{BB962C8B-B14F-4D97-AF65-F5344CB8AC3E}">
        <p14:creationId xmlns:p14="http://schemas.microsoft.com/office/powerpoint/2010/main" val="3865571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07171F-8E39-9941-A506-38362B73DA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Evaluation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607171F-8E39-9941-A506-38362B73D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0" b="-8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5F927B7-4273-124C-944C-2074C3D4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698174"/>
            <a:ext cx="5998896" cy="57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30CD7EC-9EB4-4549-A933-FFE23C357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Evaluation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30CD7EC-9EB4-4549-A933-FFE23C357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0" b="-8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5D9936-EDFB-114B-AAB4-B30AE5C8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952500"/>
            <a:ext cx="9017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14183-DC25-2A4C-ABD1-3D4B0B39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2FC91-8396-D44D-BEBA-B9789028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</a:p>
          <a:p>
            <a:r>
              <a:rPr kumimoji="1" lang="en-US" altLang="zh-CN" dirty="0"/>
              <a:t>PVT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</a:p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</a:p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</a:p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</a:p>
          <a:p>
            <a:r>
              <a:rPr kumimoji="1" lang="en-US" altLang="zh-CN" dirty="0"/>
              <a:t>Virial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</a:p>
          <a:p>
            <a:r>
              <a:rPr kumimoji="1" lang="en-US" altLang="zh-CN" dirty="0"/>
              <a:t>Generalized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45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637C3-2836-4D45-8F4F-8B86B795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T-V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pic>
        <p:nvPicPr>
          <p:cNvPr id="4" name="图片 3" descr="屏幕快照 2015-01-19 09.29.38.png">
            <a:extLst>
              <a:ext uri="{FF2B5EF4-FFF2-40B4-BE49-F238E27FC236}">
                <a16:creationId xmlns:a16="http://schemas.microsoft.com/office/drawing/2014/main" id="{861FD224-9513-A249-854D-CCE2B50C1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99" y="797621"/>
            <a:ext cx="5576806" cy="46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09AE-5C5C-D348-A036-B5D4D9E1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T-V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pic>
        <p:nvPicPr>
          <p:cNvPr id="4" name="图片 3" descr="屏幕快照 2015-01-19 09.35.21.png">
            <a:extLst>
              <a:ext uri="{FF2B5EF4-FFF2-40B4-BE49-F238E27FC236}">
                <a16:creationId xmlns:a16="http://schemas.microsoft.com/office/drawing/2014/main" id="{7B3A6B1D-1A89-0447-BE82-6E76AB6E1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75" y="838458"/>
            <a:ext cx="6229850" cy="51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D9377-8494-BC45-BEC4-C3CA137B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P-V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pic>
        <p:nvPicPr>
          <p:cNvPr id="4" name="图片 3" descr="屏幕快照 2015-01-19 09.38.20.png">
            <a:extLst>
              <a:ext uri="{FF2B5EF4-FFF2-40B4-BE49-F238E27FC236}">
                <a16:creationId xmlns:a16="http://schemas.microsoft.com/office/drawing/2014/main" id="{DD9B39C7-42BB-5942-81B9-05C40270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00" y="825428"/>
            <a:ext cx="6360015" cy="52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5E8C7-177B-4A47-BD72-45750A4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pic>
        <p:nvPicPr>
          <p:cNvPr id="4" name="图片 3" descr="屏幕快照 2015-01-19 09.46.02.png">
            <a:extLst>
              <a:ext uri="{FF2B5EF4-FFF2-40B4-BE49-F238E27FC236}">
                <a16:creationId xmlns:a16="http://schemas.microsoft.com/office/drawing/2014/main" id="{B62998B5-2C41-6D4F-B0DE-1652AF31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21" y="767715"/>
            <a:ext cx="5351211" cy="43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BC76E-5FF0-2C43-956A-4F0C7EB4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PT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8CE6DA-27AE-AB4F-AC15-4052AB94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773915"/>
            <a:ext cx="6142162" cy="46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05C29-CC98-9346-B476-6156625C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64821"/>
            <a:ext cx="6362700" cy="312141"/>
          </a:xfrm>
        </p:spPr>
        <p:txBody>
          <a:bodyPr/>
          <a:lstStyle/>
          <a:p>
            <a:r>
              <a:rPr kumimoji="1" lang="en-US" altLang="zh-CN" dirty="0"/>
              <a:t>Compressibility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BCBD49-907E-8943-8D84-66B9B7260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Volume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expansivity: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Isothermal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compressibility: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BCBD49-907E-8943-8D84-66B9B7260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87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 smtClean="0">
            <a:solidFill>
              <a:srgbClr val="002060"/>
            </a:solidFill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664</Words>
  <Application>Microsoft Macintosh PowerPoint</Application>
  <PresentationFormat>全屏显示(4:3)</PresentationFormat>
  <Paragraphs>118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华文彩云</vt:lpstr>
      <vt:lpstr>Arial</vt:lpstr>
      <vt:lpstr>Calibri</vt:lpstr>
      <vt:lpstr>Cambria Math</vt:lpstr>
      <vt:lpstr>Times New Roman</vt:lpstr>
      <vt:lpstr>Office 主题</vt:lpstr>
      <vt:lpstr>公式</vt:lpstr>
      <vt:lpstr>Chemical Engineering Thermodynamics Lecture 2 The PVT Behavior Xiaofei Xu</vt:lpstr>
      <vt:lpstr>The Phase Rule</vt:lpstr>
      <vt:lpstr>Liquid-Vapor Phase Transition</vt:lpstr>
      <vt:lpstr>T-V Phase Diagram</vt:lpstr>
      <vt:lpstr>T-V Phase Diagram</vt:lpstr>
      <vt:lpstr>P-V Phase Diagram</vt:lpstr>
      <vt:lpstr>Full Phase Diagram</vt:lpstr>
      <vt:lpstr>PT Phase Diagram</vt:lpstr>
      <vt:lpstr>Compressibility</vt:lpstr>
      <vt:lpstr>Example</vt:lpstr>
      <vt:lpstr>Ideal Gas</vt:lpstr>
      <vt:lpstr>Ideal-Gas EOS</vt:lpstr>
      <vt:lpstr>Internal Energy and Enthalpy</vt:lpstr>
      <vt:lpstr>Heat Transfer and Work</vt:lpstr>
      <vt:lpstr>Ideal-Gas Process</vt:lpstr>
      <vt:lpstr>Adiabatic Process and Poisson Equation</vt:lpstr>
      <vt:lpstr>Virial EOS</vt:lpstr>
      <vt:lpstr>Virial EOS</vt:lpstr>
      <vt:lpstr>Virial EOS</vt:lpstr>
      <vt:lpstr>van der Waals EOS</vt:lpstr>
      <vt:lpstr>Reduced van der Waals EOS</vt:lpstr>
      <vt:lpstr>van der Waals</vt:lpstr>
      <vt:lpstr>Cubic EOS</vt:lpstr>
      <vt:lpstr>Example</vt:lpstr>
      <vt:lpstr>Acentric Factor ω</vt:lpstr>
      <vt:lpstr>Two-parameters Theorem of Corresponding States</vt:lpstr>
      <vt:lpstr>Three-parameter Theorem of Corresponding States</vt:lpstr>
      <vt:lpstr>Peng-Robinson EOS (1976)</vt:lpstr>
      <vt:lpstr>Peng DingYu</vt:lpstr>
      <vt:lpstr>Generalized Correlations for Gases</vt:lpstr>
      <vt:lpstr>Pitzer Correlations for Z</vt:lpstr>
      <vt:lpstr>Pitzer Correlations for B</vt:lpstr>
      <vt:lpstr>Example</vt:lpstr>
      <vt:lpstr>Evaluation of Z^0</vt:lpstr>
      <vt:lpstr>Evaluation of ω</vt:lpstr>
      <vt:lpstr>Summary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Thermodynamics</dc:title>
  <dc:creator>xiaofei xu</dc:creator>
  <cp:lastModifiedBy>Microsoft Office User</cp:lastModifiedBy>
  <cp:revision>309</cp:revision>
  <dcterms:created xsi:type="dcterms:W3CDTF">2014-12-26T06:09:51Z</dcterms:created>
  <dcterms:modified xsi:type="dcterms:W3CDTF">2020-09-29T01:10:37Z</dcterms:modified>
</cp:coreProperties>
</file>